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86" r:id="rId5"/>
    <p:sldId id="284" r:id="rId6"/>
    <p:sldId id="293" r:id="rId7"/>
    <p:sldId id="260" r:id="rId8"/>
    <p:sldId id="287" r:id="rId9"/>
    <p:sldId id="261" r:id="rId10"/>
    <p:sldId id="262" r:id="rId11"/>
    <p:sldId id="263" r:id="rId12"/>
    <p:sldId id="264" r:id="rId13"/>
    <p:sldId id="288" r:id="rId14"/>
    <p:sldId id="266" r:id="rId15"/>
    <p:sldId id="265" r:id="rId16"/>
    <p:sldId id="267" r:id="rId17"/>
    <p:sldId id="271" r:id="rId18"/>
    <p:sldId id="272" r:id="rId19"/>
    <p:sldId id="273" r:id="rId20"/>
    <p:sldId id="274" r:id="rId21"/>
    <p:sldId id="275" r:id="rId22"/>
    <p:sldId id="289" r:id="rId23"/>
    <p:sldId id="285" r:id="rId24"/>
    <p:sldId id="276" r:id="rId25"/>
    <p:sldId id="277" r:id="rId26"/>
    <p:sldId id="278" r:id="rId27"/>
    <p:sldId id="279" r:id="rId28"/>
    <p:sldId id="280" r:id="rId29"/>
    <p:sldId id="281" r:id="rId30"/>
    <p:sldId id="290" r:id="rId31"/>
    <p:sldId id="282" r:id="rId32"/>
    <p:sldId id="291" r:id="rId33"/>
    <p:sldId id="283" r:id="rId34"/>
    <p:sldId id="29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84" autoAdjust="0"/>
  </p:normalViewPr>
  <p:slideViewPr>
    <p:cSldViewPr snapToGrid="0" snapToObjects="1">
      <p:cViewPr varScale="1">
        <p:scale>
          <a:sx n="90" d="100"/>
          <a:sy n="90" d="100"/>
        </p:scale>
        <p:origin x="-7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E560C-9FC7-FF44-A295-DC9AE0021A96}" type="datetimeFigureOut">
              <a:rPr lang="en-US" smtClean="0"/>
              <a:t>8/6/13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B003A-F886-624A-A704-B86594CF8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72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E00D4-90F1-4B43-9FF6-B0740253318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003A-F886-624A-A704-B86594CF82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00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003A-F886-624A-A704-B86594CF82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00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003A-F886-624A-A704-B86594CF82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00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003A-F886-624A-A704-B86594CF82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00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003A-F886-624A-A704-B86594CF82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00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can only make two expansion before a inevitable military conflict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003A-F886-624A-A704-B86594CF82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00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003A-F886-624A-A704-B86594CF82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00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003A-F886-624A-A704-B86594CF82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00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003A-F886-624A-A704-B86594CF82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00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 maps</a:t>
            </a:r>
            <a:r>
              <a:rPr lang="en-US" baseline="0" dirty="0" smtClean="0"/>
              <a:t> win balance between races</a:t>
            </a:r>
          </a:p>
          <a:p>
            <a:r>
              <a:rPr lang="en-US" baseline="0" dirty="0" smtClean="0"/>
              <a:t>No relationship between balance maps and metrics</a:t>
            </a:r>
            <a:endParaRPr lang="en-US" dirty="0" smtClean="0"/>
          </a:p>
          <a:p>
            <a:r>
              <a:rPr lang="en-US" dirty="0" smtClean="0"/>
              <a:t>Inaccuracies BWTA</a:t>
            </a:r>
          </a:p>
          <a:p>
            <a:r>
              <a:rPr lang="en-US" dirty="0" err="1" smtClean="0"/>
              <a:t>NightFall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tornament</a:t>
            </a:r>
            <a:r>
              <a:rPr lang="en-US" baseline="0" dirty="0" smtClean="0"/>
              <a:t> map, worst scores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003A-F886-624A-A704-B86594CF820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00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Explain: resources and different races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003A-F886-624A-A704-B86594CF82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14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E00D4-90F1-4B43-9FF6-B0740253318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maps that are too small might not be strategically interesting, since they only allow for early-game strategies.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003A-F886-624A-A704-B86594CF82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60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Openness: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maximum value of the distance transform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003A-F886-624A-A704-B86594CF82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60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003A-F886-624A-A704-B86594CF82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60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ramps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003A-F886-624A-A704-B86594CF82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00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003A-F886-624A-A704-B86594CF82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00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 shape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003A-F886-624A-A704-B86594CF82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00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003A-F886-624A-A704-B86594CF82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0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3A51-33F0-D549-8E89-83AA855B203B}" type="datetimeFigureOut">
              <a:rPr lang="en-US" smtClean="0"/>
              <a:t>8/6/13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BAAF-E654-BF43-A4A7-636747831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9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3A51-33F0-D549-8E89-83AA855B203B}" type="datetimeFigureOut">
              <a:rPr lang="en-US" smtClean="0"/>
              <a:t>8/6/13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BAAF-E654-BF43-A4A7-636747831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94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3A51-33F0-D549-8E89-83AA855B203B}" type="datetimeFigureOut">
              <a:rPr lang="en-US" smtClean="0"/>
              <a:t>8/6/13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BAAF-E654-BF43-A4A7-636747831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95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3A51-33F0-D549-8E89-83AA855B203B}" type="datetimeFigureOut">
              <a:rPr lang="en-US" smtClean="0"/>
              <a:t>8/6/13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BAAF-E654-BF43-A4A7-636747831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38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3A51-33F0-D549-8E89-83AA855B203B}" type="datetimeFigureOut">
              <a:rPr lang="en-US" smtClean="0"/>
              <a:t>8/6/13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BAAF-E654-BF43-A4A7-636747831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73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3A51-33F0-D549-8E89-83AA855B203B}" type="datetimeFigureOut">
              <a:rPr lang="en-US" smtClean="0"/>
              <a:t>8/6/13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BAAF-E654-BF43-A4A7-636747831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6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3A51-33F0-D549-8E89-83AA855B203B}" type="datetimeFigureOut">
              <a:rPr lang="en-US" smtClean="0"/>
              <a:t>8/6/13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BAAF-E654-BF43-A4A7-636747831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7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3A51-33F0-D549-8E89-83AA855B203B}" type="datetimeFigureOut">
              <a:rPr lang="en-US" smtClean="0"/>
              <a:t>8/6/13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BAAF-E654-BF43-A4A7-636747831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4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3A51-33F0-D549-8E89-83AA855B203B}" type="datetimeFigureOut">
              <a:rPr lang="en-US" smtClean="0"/>
              <a:t>8/6/13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BAAF-E654-BF43-A4A7-636747831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95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3A51-33F0-D549-8E89-83AA855B203B}" type="datetimeFigureOut">
              <a:rPr lang="en-US" smtClean="0"/>
              <a:t>8/6/13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BAAF-E654-BF43-A4A7-636747831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5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3A51-33F0-D549-8E89-83AA855B203B}" type="datetimeFigureOut">
              <a:rPr lang="en-US" smtClean="0"/>
              <a:t>8/6/13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BAAF-E654-BF43-A4A7-636747831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26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43A51-33F0-D549-8E89-83AA855B203B}" type="datetimeFigureOut">
              <a:rPr lang="en-US" smtClean="0"/>
              <a:t>8/6/13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ABAAF-E654-BF43-A4A7-636747831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3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9.png"/><Relationship Id="rId5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4.jp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09655" y="1743066"/>
            <a:ext cx="806876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solidFill>
                  <a:schemeClr val="tx2"/>
                </a:solidFill>
              </a:rPr>
              <a:t>PSMAGE: </a:t>
            </a:r>
          </a:p>
          <a:p>
            <a:r>
              <a:rPr lang="en-US" sz="3800" b="1" dirty="0" smtClean="0">
                <a:solidFill>
                  <a:schemeClr val="tx2"/>
                </a:solidFill>
              </a:rPr>
              <a:t>Balanced Map Generation for StarCraft </a:t>
            </a:r>
            <a:endParaRPr lang="en-US" sz="3800" b="1" dirty="0">
              <a:solidFill>
                <a:schemeClr val="tx2"/>
              </a:solidFill>
            </a:endParaRPr>
          </a:p>
        </p:txBody>
      </p:sp>
      <p:cxnSp>
        <p:nvCxnSpPr>
          <p:cNvPr id="5" name="4 Conector recto"/>
          <p:cNvCxnSpPr/>
          <p:nvPr/>
        </p:nvCxnSpPr>
        <p:spPr>
          <a:xfrm>
            <a:off x="323528" y="2967335"/>
            <a:ext cx="84249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323528" y="3111351"/>
            <a:ext cx="4934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Alberto Uriarte and Santiago </a:t>
            </a:r>
            <a:r>
              <a:rPr lang="en-US" sz="2400" dirty="0" err="1" smtClean="0"/>
              <a:t>Ontañón</a:t>
            </a:r>
            <a:endParaRPr lang="en-US" sz="2400" dirty="0"/>
          </a:p>
        </p:txBody>
      </p:sp>
      <p:pic>
        <p:nvPicPr>
          <p:cNvPr id="5122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116632"/>
            <a:ext cx="879124" cy="936104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323528" y="3799939"/>
            <a:ext cx="178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Drexel University</a:t>
            </a:r>
          </a:p>
          <a:p>
            <a:r>
              <a:rPr lang="en-US" dirty="0" smtClean="0"/>
              <a:t>Philadelphia</a:t>
            </a:r>
            <a:endParaRPr lang="en-US" dirty="0"/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1</a:t>
            </a:fld>
            <a:r>
              <a:rPr lang="es-ES" dirty="0" smtClean="0"/>
              <a:t>/34</a:t>
            </a:r>
            <a:endParaRPr lang="es-ES" dirty="0" smtClean="0"/>
          </a:p>
        </p:txBody>
      </p:sp>
      <p:sp>
        <p:nvSpPr>
          <p:cNvPr id="10" name="7 CuadroTexto"/>
          <p:cNvSpPr txBox="1"/>
          <p:nvPr/>
        </p:nvSpPr>
        <p:spPr>
          <a:xfrm>
            <a:off x="3430548" y="4771083"/>
            <a:ext cx="2206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August 11, 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900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10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3779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Problem definition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388995" y="1513906"/>
            <a:ext cx="82978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Strategically interesting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There </a:t>
            </a:r>
            <a:r>
              <a:rPr lang="en-US" sz="2800" dirty="0"/>
              <a:t>is a significant number of strategies with which a player can win the </a:t>
            </a:r>
            <a:r>
              <a:rPr lang="en-US" sz="2800" dirty="0" smtClean="0"/>
              <a:t>game.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dirty="0"/>
              <a:t>T</a:t>
            </a:r>
            <a:r>
              <a:rPr lang="en-US" sz="2800" dirty="0" smtClean="0"/>
              <a:t>here </a:t>
            </a:r>
            <a:r>
              <a:rPr lang="en-US" sz="2800" dirty="0"/>
              <a:t>is no dominant </a:t>
            </a:r>
            <a:r>
              <a:rPr lang="en-US" sz="2800" dirty="0" smtClean="0"/>
              <a:t>strategy.</a:t>
            </a:r>
          </a:p>
          <a:p>
            <a:pPr marL="457200" indent="-457200">
              <a:buFont typeface="Wingdings" charset="2"/>
              <a:buChar char="§"/>
            </a:pP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We are assuming </a:t>
            </a:r>
            <a:r>
              <a:rPr lang="en-US" sz="2800" dirty="0"/>
              <a:t>that the races are already perfectly </a:t>
            </a:r>
            <a:r>
              <a:rPr lang="en-US" sz="2800" dirty="0" smtClean="0"/>
              <a:t>balanced. Then balanced </a:t>
            </a:r>
            <a:r>
              <a:rPr lang="en-US" sz="2800" dirty="0"/>
              <a:t>maps are </a:t>
            </a:r>
            <a:r>
              <a:rPr lang="en-US" sz="2800" dirty="0" smtClean="0"/>
              <a:t>those </a:t>
            </a:r>
            <a:r>
              <a:rPr lang="en-US" sz="2800" dirty="0"/>
              <a:t>in which all players have equal access to </a:t>
            </a:r>
            <a:r>
              <a:rPr lang="en-US" sz="2800" dirty="0" smtClean="0"/>
              <a:t>strategic locations: </a:t>
            </a:r>
          </a:p>
          <a:p>
            <a:r>
              <a:rPr lang="en-US" sz="2800" b="1" dirty="0" smtClean="0"/>
              <a:t>regions </a:t>
            </a:r>
            <a:r>
              <a:rPr lang="en-US" sz="2800" dirty="0" smtClean="0"/>
              <a:t>and</a:t>
            </a:r>
            <a:r>
              <a:rPr lang="en-US" sz="2800" b="1" dirty="0" smtClean="0"/>
              <a:t> choke points</a:t>
            </a:r>
            <a:r>
              <a:rPr lang="en-US" sz="2800" dirty="0" smtClean="0"/>
              <a:t>. </a:t>
            </a: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98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11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3710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Strategic locations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179513" y="1341716"/>
            <a:ext cx="8507288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Regions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List of choke points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Resources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Openness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Area</a:t>
            </a:r>
          </a:p>
          <a:p>
            <a:pPr marL="457200" indent="-457200">
              <a:buFont typeface="Wingdings" charset="2"/>
              <a:buChar char="§"/>
            </a:pPr>
            <a:endParaRPr lang="en-US" sz="2800" dirty="0"/>
          </a:p>
          <a:p>
            <a:r>
              <a:rPr lang="en-US" sz="2800" b="1" dirty="0" smtClean="0"/>
              <a:t>Choke Points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Width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Ramp</a:t>
            </a:r>
          </a:p>
          <a:p>
            <a:pPr marL="457200" indent="-457200">
              <a:buFont typeface="Wingdings" charset="2"/>
              <a:buChar char="§"/>
            </a:pPr>
            <a:endParaRPr lang="en-US" sz="2800" dirty="0"/>
          </a:p>
          <a:p>
            <a:r>
              <a:rPr lang="en-US" sz="2800" b="1" dirty="0" smtClean="0"/>
              <a:t>Starting points</a:t>
            </a: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4Andromeda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76" y="968591"/>
            <a:ext cx="5463093" cy="546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3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12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3704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Tournament maps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244_Mesopotam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3" y="957607"/>
            <a:ext cx="2540000" cy="2540000"/>
          </a:xfrm>
          <a:prstGeom prst="rect">
            <a:avLst/>
          </a:prstGeom>
        </p:spPr>
      </p:pic>
      <p:pic>
        <p:nvPicPr>
          <p:cNvPr id="6" name="Picture 5" descr="263_Ultimatu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476" y="3859398"/>
            <a:ext cx="2540000" cy="2540000"/>
          </a:xfrm>
          <a:prstGeom prst="rect">
            <a:avLst/>
          </a:prstGeom>
        </p:spPr>
      </p:pic>
      <p:pic>
        <p:nvPicPr>
          <p:cNvPr id="7" name="Picture 6" descr="Vampi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24" y="3859398"/>
            <a:ext cx="2540000" cy="2540000"/>
          </a:xfrm>
          <a:prstGeom prst="rect">
            <a:avLst/>
          </a:prstGeom>
        </p:spPr>
      </p:pic>
      <p:pic>
        <p:nvPicPr>
          <p:cNvPr id="8" name="Picture 7" descr="34_Neo Guillotin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476" y="957607"/>
            <a:ext cx="2540000" cy="2540000"/>
          </a:xfrm>
          <a:prstGeom prst="rect">
            <a:avLst/>
          </a:prstGeom>
        </p:spPr>
      </p:pic>
      <p:pic>
        <p:nvPicPr>
          <p:cNvPr id="9" name="Picture 8" descr="Dahlia_Of_Jungl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3" y="3859398"/>
            <a:ext cx="2540000" cy="2540000"/>
          </a:xfrm>
          <a:prstGeom prst="rect">
            <a:avLst/>
          </a:prstGeom>
        </p:spPr>
      </p:pic>
      <p:pic>
        <p:nvPicPr>
          <p:cNvPr id="10" name="Picture 9" descr="Sapphir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24" y="957607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3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13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1611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Outline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1637529" y="1201812"/>
            <a:ext cx="6009208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/>
              <a:t> Motivation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Introduction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Problem Definition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 smtClean="0"/>
              <a:t> </a:t>
            </a:r>
            <a:r>
              <a:rPr lang="en-US" sz="2800" b="1" dirty="0" smtClean="0"/>
              <a:t>PSMAGE: Procedural </a:t>
            </a:r>
            <a:r>
              <a:rPr lang="en-US" sz="2800" b="1" dirty="0" smtClean="0"/>
              <a:t>Map Generation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Map Balance Analysis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Evaluation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Conclusions and Future Work</a:t>
            </a: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33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14</a:t>
            </a:fld>
            <a:r>
              <a:rPr lang="es-ES" dirty="0"/>
              <a:t>/</a:t>
            </a:r>
            <a:r>
              <a:rPr lang="es-ES" dirty="0" smtClean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1851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PSMAGE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570407" y="956002"/>
            <a:ext cx="8016412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Region generation</a:t>
            </a:r>
            <a:r>
              <a:rPr lang="en-US" sz="2800" dirty="0"/>
              <a:t>: which generates the base layout of the map. </a:t>
            </a:r>
            <a:endParaRPr lang="en-US" sz="2800" dirty="0" smtClean="0"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Determine </a:t>
            </a:r>
            <a:r>
              <a:rPr lang="en-US" sz="2800" b="1" dirty="0"/>
              <a:t>elevation</a:t>
            </a:r>
            <a:r>
              <a:rPr lang="en-US" sz="2800" dirty="0"/>
              <a:t>: determines the elevations of all the regions. </a:t>
            </a:r>
            <a:endParaRPr lang="en-US" sz="2800" dirty="0" smtClean="0"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Starting </a:t>
            </a:r>
            <a:r>
              <a:rPr lang="en-US" sz="2800" b="1" dirty="0"/>
              <a:t>position placement</a:t>
            </a:r>
            <a:r>
              <a:rPr lang="en-US" sz="2800" dirty="0"/>
              <a:t>: assigns some regions as the starting positions for players. </a:t>
            </a:r>
            <a:endParaRPr lang="en-US" sz="2800" dirty="0" smtClean="0"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Addition </a:t>
            </a:r>
            <a:r>
              <a:rPr lang="en-US" sz="2800" b="1" dirty="0"/>
              <a:t>of base locations</a:t>
            </a:r>
            <a:r>
              <a:rPr lang="en-US" sz="2800" dirty="0"/>
              <a:t>: adds resources to some of the regions of the map, making them potential regions for additional bases for players. </a:t>
            </a:r>
            <a:endParaRPr lang="en-US" sz="2800" dirty="0" smtClean="0"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Map </a:t>
            </a:r>
            <a:r>
              <a:rPr lang="en-US" sz="2800" b="1" dirty="0"/>
              <a:t>symmetry</a:t>
            </a:r>
            <a:r>
              <a:rPr lang="en-US" sz="2800" dirty="0"/>
              <a:t>: through the use of symmetries, generate a final map likely to be balanced. </a:t>
            </a:r>
            <a:endParaRPr lang="en-US" sz="2800" dirty="0" smtClean="0"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Realization</a:t>
            </a:r>
            <a:r>
              <a:rPr lang="en-US" sz="2800" dirty="0"/>
              <a:t>: the map is translated into an actual StarCraft map. </a:t>
            </a:r>
            <a:endParaRPr lang="en-US" sz="2800" dirty="0">
              <a:effectLst/>
            </a:endParaRP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967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15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1851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PSMAGE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570407" y="956002"/>
            <a:ext cx="8016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Region generation</a:t>
            </a:r>
            <a:r>
              <a:rPr lang="en-US" sz="2800" dirty="0"/>
              <a:t>: which generates the base layout of the map. </a:t>
            </a:r>
            <a:endParaRPr lang="en-US" sz="2800" dirty="0" smtClean="0">
              <a:effectLst/>
            </a:endParaRP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te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55" y="2336670"/>
            <a:ext cx="4840690" cy="40950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109" y="2336670"/>
            <a:ext cx="37131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i="1" dirty="0"/>
              <a:t>Poisson disk sampling</a:t>
            </a:r>
            <a:r>
              <a:rPr lang="en-US" sz="2400" dirty="0"/>
              <a:t> </a:t>
            </a:r>
            <a:r>
              <a:rPr lang="en-US" sz="2400" dirty="0" smtClean="0"/>
              <a:t>to generate the seed points.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Fortune’s </a:t>
            </a:r>
            <a:r>
              <a:rPr lang="en-US" sz="2400" dirty="0"/>
              <a:t>Algorithm </a:t>
            </a:r>
            <a:r>
              <a:rPr lang="en-US" sz="2400" dirty="0" smtClean="0"/>
              <a:t>to </a:t>
            </a:r>
            <a:r>
              <a:rPr lang="en-US" sz="2400" dirty="0"/>
              <a:t>generate the </a:t>
            </a:r>
            <a:r>
              <a:rPr lang="en-US" sz="2400" i="1" dirty="0" err="1"/>
              <a:t>Voronoi</a:t>
            </a:r>
            <a:r>
              <a:rPr lang="en-US" sz="2400" i="1" dirty="0"/>
              <a:t> diagram</a:t>
            </a:r>
            <a:r>
              <a:rPr lang="en-US" sz="2400" dirty="0"/>
              <a:t>. </a:t>
            </a:r>
            <a:endParaRPr lang="en-US" sz="2400" dirty="0" smtClean="0">
              <a:effectLst/>
            </a:endParaRPr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750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16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1851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PSMAGE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570407" y="956002"/>
            <a:ext cx="8016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800" b="1" dirty="0" smtClean="0"/>
              <a:t>Determine </a:t>
            </a:r>
            <a:r>
              <a:rPr lang="en-US" sz="2800" b="1" dirty="0"/>
              <a:t>elevation</a:t>
            </a:r>
            <a:r>
              <a:rPr lang="en-US" sz="2800" dirty="0"/>
              <a:t>: determines the elevations of all the regions</a:t>
            </a:r>
            <a:r>
              <a:rPr lang="en-US" sz="2800" dirty="0" smtClean="0"/>
              <a:t>.</a:t>
            </a:r>
            <a:endParaRPr lang="en-US" sz="2800" dirty="0" smtClean="0">
              <a:effectLst/>
            </a:endParaRP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tep2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56" y="2332361"/>
            <a:ext cx="4840690" cy="40993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109" y="2336670"/>
            <a:ext cx="37131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only consider 2 types of elevations: normal and high.</a:t>
            </a:r>
          </a:p>
          <a:p>
            <a:endParaRPr lang="en-US" sz="2400" i="1" dirty="0">
              <a:effectLst/>
            </a:endParaRPr>
          </a:p>
          <a:p>
            <a:r>
              <a:rPr lang="en-US" sz="2400" dirty="0" smtClean="0">
                <a:effectLst/>
              </a:rPr>
              <a:t>The region’s elevation is selected randomly given a parameter that defines the percentage of high regions.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2966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17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1851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PSMAGE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570407" y="956002"/>
            <a:ext cx="8016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2800" b="1" dirty="0" smtClean="0"/>
              <a:t>Starting position placement</a:t>
            </a:r>
            <a:r>
              <a:rPr lang="en-US" sz="2800" dirty="0" smtClean="0"/>
              <a:t>: assigns some regions as the starting positions for players.</a:t>
            </a:r>
            <a:endParaRPr lang="en-US" sz="2800" dirty="0" smtClean="0">
              <a:effectLst/>
            </a:endParaRP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2295" y="1964353"/>
            <a:ext cx="39605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consider the </a:t>
            </a:r>
            <a:r>
              <a:rPr lang="en-US" sz="2400" i="1" dirty="0" smtClean="0"/>
              <a:t>k</a:t>
            </a:r>
            <a:r>
              <a:rPr lang="en-US" sz="2400" dirty="0" smtClean="0"/>
              <a:t> </a:t>
            </a:r>
            <a:r>
              <a:rPr lang="en-US" sz="2400" dirty="0"/>
              <a:t>top-left-most regions in the map </a:t>
            </a:r>
            <a:r>
              <a:rPr lang="en-US" sz="2400" dirty="0" smtClean="0"/>
              <a:t>to be the starting point.</a:t>
            </a:r>
          </a:p>
          <a:p>
            <a:r>
              <a:rPr lang="en-US" sz="2400" dirty="0" smtClean="0"/>
              <a:t>Constrains: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O</a:t>
            </a:r>
            <a:r>
              <a:rPr lang="en-US" sz="2400" dirty="0" smtClean="0"/>
              <a:t>penness </a:t>
            </a:r>
            <a:r>
              <a:rPr lang="en-US" sz="2400" dirty="0"/>
              <a:t>of the starting </a:t>
            </a:r>
            <a:r>
              <a:rPr lang="en-US" sz="2400" dirty="0" smtClean="0"/>
              <a:t>region must </a:t>
            </a:r>
            <a:r>
              <a:rPr lang="en-US" sz="2400" dirty="0"/>
              <a:t>be bigger than a </a:t>
            </a:r>
            <a:r>
              <a:rPr lang="en-US" sz="2400" dirty="0" smtClean="0"/>
              <a:t>threshold.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 </a:t>
            </a:r>
            <a:r>
              <a:rPr lang="en-US" sz="2400" dirty="0"/>
              <a:t>path must </a:t>
            </a:r>
            <a:r>
              <a:rPr lang="en-US" sz="2400" dirty="0" smtClean="0"/>
              <a:t>exist between </a:t>
            </a:r>
            <a:r>
              <a:rPr lang="en-US" sz="2400" dirty="0"/>
              <a:t>the starting location and </a:t>
            </a:r>
            <a:r>
              <a:rPr lang="en-US" sz="2400" dirty="0" smtClean="0"/>
              <a:t>a region </a:t>
            </a:r>
            <a:r>
              <a:rPr lang="en-US" sz="2400" dirty="0"/>
              <a:t>on the right border and </a:t>
            </a:r>
            <a:r>
              <a:rPr lang="en-US" sz="2400" dirty="0" smtClean="0"/>
              <a:t>a </a:t>
            </a:r>
            <a:r>
              <a:rPr lang="en-US" sz="2400" dirty="0"/>
              <a:t>region on the bottom </a:t>
            </a:r>
            <a:r>
              <a:rPr lang="en-US" sz="2400" dirty="0" smtClean="0"/>
              <a:t>border. </a:t>
            </a:r>
          </a:p>
        </p:txBody>
      </p:sp>
      <p:pic>
        <p:nvPicPr>
          <p:cNvPr id="4" name="Picture 3" descr="step2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57" y="2332360"/>
            <a:ext cx="4840690" cy="40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2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18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1851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PSMAGE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570407" y="956002"/>
            <a:ext cx="8016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sz="2800" b="1" dirty="0" smtClean="0"/>
              <a:t>Addition of base locations</a:t>
            </a:r>
            <a:r>
              <a:rPr lang="en-US" sz="2800" dirty="0" smtClean="0"/>
              <a:t>: adds resources to some of the regions of the map, making them potential regions for additional bases for players.</a:t>
            </a:r>
            <a:endParaRPr lang="en-US" sz="2800" dirty="0" smtClean="0">
              <a:effectLst/>
            </a:endParaRP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11761" y="2577779"/>
            <a:ext cx="6898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have to ensure an equidistance distance from a base to </a:t>
            </a:r>
            <a:r>
              <a:rPr lang="en-US" sz="2400" smtClean="0"/>
              <a:t>all nearby </a:t>
            </a:r>
            <a:r>
              <a:rPr lang="en-US" sz="2400" dirty="0" smtClean="0"/>
              <a:t>resources</a:t>
            </a:r>
          </a:p>
        </p:txBody>
      </p:sp>
      <p:pic>
        <p:nvPicPr>
          <p:cNvPr id="5" name="Picture 4" descr="patter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00" y="3361418"/>
            <a:ext cx="3211599" cy="3274298"/>
          </a:xfrm>
          <a:prstGeom prst="rect">
            <a:avLst/>
          </a:prstGeom>
        </p:spPr>
      </p:pic>
      <p:pic>
        <p:nvPicPr>
          <p:cNvPr id="6" name="Picture 5" descr="far_deliver_horizontal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83" y="3384516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30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19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1851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PSMAGE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570407" y="956002"/>
            <a:ext cx="8016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sz="2800" b="1" dirty="0" smtClean="0"/>
              <a:t>Map symmetry</a:t>
            </a:r>
            <a:r>
              <a:rPr lang="en-US" sz="2800" dirty="0" smtClean="0"/>
              <a:t>: through the use of symmetries, generate a final map likely to be balanced. </a:t>
            </a:r>
            <a:endParaRPr lang="en-US" sz="2800" dirty="0" smtClean="0">
              <a:effectLst/>
            </a:endParaRP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tep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57" y="2314602"/>
            <a:ext cx="4840690" cy="411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29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2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1611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Outline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1637529" y="1201812"/>
            <a:ext cx="589816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/>
              <a:t> Motivation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Introduction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Problem Definition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</a:t>
            </a:r>
            <a:r>
              <a:rPr lang="en-US" sz="2800" dirty="0" smtClean="0"/>
              <a:t>PSMAGE: Procedural </a:t>
            </a:r>
            <a:r>
              <a:rPr lang="en-US" sz="2800" dirty="0" smtClean="0"/>
              <a:t>Map Generation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Map Balance Analysis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Evaluation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Conclusions and Future Work</a:t>
            </a: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29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20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1851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PSMAGE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570407" y="956002"/>
            <a:ext cx="8016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sz="2800" b="1" dirty="0" smtClean="0"/>
              <a:t>Realization</a:t>
            </a:r>
            <a:r>
              <a:rPr lang="en-US" sz="2800" dirty="0" smtClean="0"/>
              <a:t>: the map is translated into an actual StarCraft map. </a:t>
            </a:r>
            <a:endParaRPr lang="en-US" sz="2800" dirty="0">
              <a:effectLst/>
            </a:endParaRP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psmage_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33" y="1913770"/>
            <a:ext cx="4517914" cy="4517914"/>
          </a:xfrm>
          <a:prstGeom prst="rect">
            <a:avLst/>
          </a:prstGeom>
        </p:spPr>
      </p:pic>
      <p:pic>
        <p:nvPicPr>
          <p:cNvPr id="5" name="Picture 4" descr="iso-diamond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9585" r="63111" b="32009"/>
          <a:stretch/>
        </p:blipFill>
        <p:spPr>
          <a:xfrm>
            <a:off x="1291487" y="1818755"/>
            <a:ext cx="2152479" cy="1890713"/>
          </a:xfrm>
          <a:prstGeom prst="rect">
            <a:avLst/>
          </a:prstGeom>
        </p:spPr>
      </p:pic>
      <p:pic>
        <p:nvPicPr>
          <p:cNvPr id="13" name="Picture 12" descr="iso-diamond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9" r="4896"/>
          <a:stretch/>
        </p:blipFill>
        <p:spPr>
          <a:xfrm>
            <a:off x="990144" y="3709468"/>
            <a:ext cx="2896564" cy="301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6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21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1851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PSMAGE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570406" y="1383791"/>
            <a:ext cx="82208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Our </a:t>
            </a:r>
            <a:r>
              <a:rPr lang="en-US" sz="2800" dirty="0"/>
              <a:t>map generation method can be categorized </a:t>
            </a:r>
            <a:r>
              <a:rPr lang="en-US" sz="2800" dirty="0" smtClean="0"/>
              <a:t>as:</a:t>
            </a:r>
          </a:p>
          <a:p>
            <a:endParaRPr lang="en-US" sz="2800" dirty="0" smtClean="0"/>
          </a:p>
          <a:p>
            <a:pPr marL="457200" indent="-457200">
              <a:buFont typeface="Wingdings" charset="2"/>
              <a:buChar char="§"/>
            </a:pPr>
            <a:r>
              <a:rPr lang="en-US" sz="2800" b="1" i="1" dirty="0" smtClean="0"/>
              <a:t>Offline</a:t>
            </a:r>
            <a:r>
              <a:rPr lang="en-US" sz="2800" i="1" dirty="0" smtClean="0"/>
              <a:t>.</a:t>
            </a:r>
            <a:r>
              <a:rPr lang="en-US" sz="2800" dirty="0" smtClean="0"/>
              <a:t> Since </a:t>
            </a:r>
            <a:r>
              <a:rPr lang="en-US" sz="2800" dirty="0"/>
              <a:t>it takes place during game design. </a:t>
            </a:r>
            <a:endParaRPr lang="en-US" sz="2800" dirty="0" smtClean="0"/>
          </a:p>
          <a:p>
            <a:pPr marL="457200" indent="-457200">
              <a:buFont typeface="Wingdings" charset="2"/>
              <a:buChar char="§"/>
            </a:pPr>
            <a:r>
              <a:rPr lang="en-US" sz="2800" b="1" i="1" dirty="0" smtClean="0"/>
              <a:t>Necessary</a:t>
            </a:r>
            <a:r>
              <a:rPr lang="en-US" sz="2800" i="1" dirty="0" smtClean="0"/>
              <a:t> </a:t>
            </a:r>
            <a:r>
              <a:rPr lang="en-US" sz="2800" dirty="0"/>
              <a:t>to play tournament games. </a:t>
            </a:r>
            <a:endParaRPr lang="en-US" sz="2800" dirty="0" smtClean="0"/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Combination </a:t>
            </a:r>
            <a:r>
              <a:rPr lang="en-US" sz="2800" dirty="0"/>
              <a:t>of </a:t>
            </a:r>
            <a:r>
              <a:rPr lang="en-US" sz="2800" b="1" i="1" dirty="0"/>
              <a:t>random seeds </a:t>
            </a:r>
            <a:r>
              <a:rPr lang="en-US" sz="2800" dirty="0" smtClean="0"/>
              <a:t>and a </a:t>
            </a:r>
            <a:r>
              <a:rPr lang="en-US" sz="2800" b="1" i="1" dirty="0"/>
              <a:t>control </a:t>
            </a:r>
            <a:r>
              <a:rPr lang="en-US" sz="2800" b="1" i="1" dirty="0" smtClean="0"/>
              <a:t>vector</a:t>
            </a:r>
            <a:r>
              <a:rPr lang="en-US" sz="2800" dirty="0" smtClean="0"/>
              <a:t>. 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b="1" i="1" dirty="0" smtClean="0"/>
              <a:t>Stochastic</a:t>
            </a:r>
            <a:r>
              <a:rPr lang="en-US" sz="2800" i="1" dirty="0" smtClean="0"/>
              <a:t>. G</a:t>
            </a:r>
            <a:r>
              <a:rPr lang="en-US" sz="2800" dirty="0" smtClean="0"/>
              <a:t>iven </a:t>
            </a:r>
            <a:r>
              <a:rPr lang="en-US" sz="2800" dirty="0"/>
              <a:t>the same features the output is unpredictable. </a:t>
            </a:r>
            <a:endParaRPr lang="en-US" sz="2800" dirty="0" smtClean="0"/>
          </a:p>
          <a:p>
            <a:pPr marL="457200" indent="-457200">
              <a:buFont typeface="Wingdings" charset="2"/>
              <a:buChar char="§"/>
            </a:pPr>
            <a:r>
              <a:rPr lang="en-US" sz="2800" b="1" i="1" dirty="0" smtClean="0"/>
              <a:t>Constructive</a:t>
            </a:r>
            <a:r>
              <a:rPr lang="en-US" sz="2800" i="1" dirty="0" smtClean="0"/>
              <a:t> </a:t>
            </a:r>
            <a:r>
              <a:rPr lang="en-US" sz="2800" dirty="0" smtClean="0"/>
              <a:t>approach. Although </a:t>
            </a:r>
            <a:r>
              <a:rPr lang="en-US" sz="2800" dirty="0"/>
              <a:t>in </a:t>
            </a:r>
            <a:r>
              <a:rPr lang="en-US" sz="2800" dirty="0" smtClean="0"/>
              <a:t>step 4 we </a:t>
            </a:r>
            <a:r>
              <a:rPr lang="en-US" sz="2800" dirty="0"/>
              <a:t>follow a </a:t>
            </a:r>
            <a:r>
              <a:rPr lang="en-US" sz="2800" b="1" i="1" dirty="0"/>
              <a:t>generate and test </a:t>
            </a:r>
            <a:r>
              <a:rPr lang="en-US" sz="2800" dirty="0"/>
              <a:t>schema with a fitness function. </a:t>
            </a: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491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22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1611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Outline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1637529" y="1201812"/>
            <a:ext cx="589816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/>
              <a:t> Motivation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Introduction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Problem Definition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</a:t>
            </a:r>
            <a:r>
              <a:rPr lang="en-US" sz="2800" dirty="0" smtClean="0"/>
              <a:t>PSMAGE: Procedural </a:t>
            </a:r>
            <a:r>
              <a:rPr lang="en-US" sz="2800" dirty="0" smtClean="0"/>
              <a:t>Map Generation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/>
              <a:t> </a:t>
            </a:r>
            <a:r>
              <a:rPr lang="en-US" sz="2800" b="1" dirty="0" smtClean="0"/>
              <a:t>Map Balance Analysis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Evaluation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Conclusions and Future Work</a:t>
            </a: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33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23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4280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Map balance analysis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1502985" y="1369644"/>
            <a:ext cx="54378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Metrics defined for balance maps</a:t>
            </a:r>
            <a:endParaRPr lang="en-US" sz="2800" b="1" dirty="0" smtClean="0"/>
          </a:p>
          <a:p>
            <a:pPr marL="457200" indent="-457200" fontAlgn="t">
              <a:buFont typeface="Wingdings" charset="2"/>
              <a:buChar char="§"/>
            </a:pPr>
            <a:r>
              <a:rPr lang="en-US" sz="2800" dirty="0"/>
              <a:t>Starting location area</a:t>
            </a:r>
          </a:p>
          <a:p>
            <a:pPr marL="457200" indent="-457200" fontAlgn="t">
              <a:buFont typeface="Wingdings" charset="2"/>
              <a:buChar char="§"/>
            </a:pPr>
            <a:r>
              <a:rPr lang="en-US" sz="2800" dirty="0"/>
              <a:t>Starting location </a:t>
            </a:r>
            <a:r>
              <a:rPr lang="en-US" sz="2800" dirty="0" err="1"/>
              <a:t>openess</a:t>
            </a:r>
            <a:endParaRPr lang="en-US" sz="2800" dirty="0"/>
          </a:p>
          <a:p>
            <a:pPr marL="457200" indent="-457200" fontAlgn="t">
              <a:buFont typeface="Wingdings" charset="2"/>
              <a:buChar char="§"/>
            </a:pPr>
            <a:r>
              <a:rPr lang="en-US" sz="2800" dirty="0"/>
              <a:t>Starting location ground distance</a:t>
            </a:r>
          </a:p>
          <a:p>
            <a:pPr marL="457200" indent="-457200" fontAlgn="t">
              <a:buFont typeface="Wingdings" charset="2"/>
              <a:buChar char="§"/>
            </a:pPr>
            <a:r>
              <a:rPr lang="en-US" sz="2800" dirty="0"/>
              <a:t>Starting location air distance</a:t>
            </a:r>
          </a:p>
          <a:p>
            <a:pPr marL="457200" indent="-457200" fontAlgn="t">
              <a:buFont typeface="Wingdings" charset="2"/>
              <a:buChar char="§"/>
            </a:pPr>
            <a:r>
              <a:rPr lang="en-US" sz="2800" dirty="0"/>
              <a:t>2 Expansions distance</a:t>
            </a:r>
          </a:p>
          <a:p>
            <a:pPr marL="457200" indent="-457200" fontAlgn="t">
              <a:buFont typeface="Wingdings" charset="2"/>
              <a:buChar char="§"/>
            </a:pPr>
            <a:r>
              <a:rPr lang="en-US" sz="2800" dirty="0"/>
              <a:t>All expansions distance</a:t>
            </a:r>
          </a:p>
          <a:p>
            <a:pPr marL="457200" indent="-457200" fontAlgn="t">
              <a:buFont typeface="Wingdings" charset="2"/>
              <a:buChar char="§"/>
            </a:pPr>
            <a:r>
              <a:rPr lang="en-US" sz="2800" dirty="0"/>
              <a:t>Choke point symmetry distance </a:t>
            </a:r>
          </a:p>
          <a:p>
            <a:pPr marL="457200" indent="-457200" fontAlgn="t">
              <a:buFont typeface="Wingdings" charset="2"/>
              <a:buChar char="§"/>
            </a:pPr>
            <a:r>
              <a:rPr lang="en-US" sz="2800" dirty="0"/>
              <a:t>Choke point symmetry width</a:t>
            </a: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223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24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4280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Map balance analysis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570407" y="811389"/>
            <a:ext cx="80164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Starting Location Space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Area.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 smtClean="0"/>
              <a:t>Openess</a:t>
            </a:r>
            <a:r>
              <a:rPr lang="en-US" sz="2800" dirty="0" smtClean="0"/>
              <a:t>. The maximum value of the distance transform.</a:t>
            </a:r>
            <a:endParaRPr lang="en-US" sz="2800" dirty="0"/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2Benzene11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3" y="2784771"/>
            <a:ext cx="4081804" cy="3571579"/>
          </a:xfrm>
          <a:prstGeom prst="rect">
            <a:avLst/>
          </a:prstGeom>
        </p:spPr>
      </p:pic>
      <p:pic>
        <p:nvPicPr>
          <p:cNvPr id="5" name="Picture 4" descr="(2)Benzene.scx-T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514" y="2771883"/>
            <a:ext cx="4096534" cy="358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6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25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4280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Map balance analysis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179512" y="968591"/>
            <a:ext cx="34043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Starting Location Spread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Ground distance.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Air distance.</a:t>
            </a:r>
            <a:endParaRPr lang="en-US" sz="2800" dirty="0"/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4Andromeda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76" y="968591"/>
            <a:ext cx="5463093" cy="5463093"/>
          </a:xfrm>
          <a:prstGeom prst="rect">
            <a:avLst/>
          </a:prstGeom>
        </p:spPr>
      </p:pic>
      <p:sp>
        <p:nvSpPr>
          <p:cNvPr id="34" name="Freeform 33"/>
          <p:cNvSpPr/>
          <p:nvPr/>
        </p:nvSpPr>
        <p:spPr>
          <a:xfrm>
            <a:off x="3943684" y="1296737"/>
            <a:ext cx="1082842" cy="4785895"/>
          </a:xfrm>
          <a:custGeom>
            <a:avLst/>
            <a:gdLst>
              <a:gd name="connsiteX0" fmla="*/ 0 w 1082842"/>
              <a:gd name="connsiteY0" fmla="*/ 4785895 h 4785895"/>
              <a:gd name="connsiteX1" fmla="*/ 26737 w 1082842"/>
              <a:gd name="connsiteY1" fmla="*/ 3743158 h 4785895"/>
              <a:gd name="connsiteX2" fmla="*/ 762000 w 1082842"/>
              <a:gd name="connsiteY2" fmla="*/ 4023895 h 4785895"/>
              <a:gd name="connsiteX3" fmla="*/ 1082842 w 1082842"/>
              <a:gd name="connsiteY3" fmla="*/ 3422316 h 4785895"/>
              <a:gd name="connsiteX4" fmla="*/ 1016000 w 1082842"/>
              <a:gd name="connsiteY4" fmla="*/ 1189789 h 4785895"/>
              <a:gd name="connsiteX5" fmla="*/ 508000 w 1082842"/>
              <a:gd name="connsiteY5" fmla="*/ 828842 h 4785895"/>
              <a:gd name="connsiteX6" fmla="*/ 93579 w 1082842"/>
              <a:gd name="connsiteY6" fmla="*/ 1056105 h 4785895"/>
              <a:gd name="connsiteX7" fmla="*/ 13369 w 1082842"/>
              <a:gd name="connsiteY7" fmla="*/ 0 h 478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842" h="4785895">
                <a:moveTo>
                  <a:pt x="0" y="4785895"/>
                </a:moveTo>
                <a:lnTo>
                  <a:pt x="26737" y="3743158"/>
                </a:lnTo>
                <a:lnTo>
                  <a:pt x="762000" y="4023895"/>
                </a:lnTo>
                <a:lnTo>
                  <a:pt x="1082842" y="3422316"/>
                </a:lnTo>
                <a:lnTo>
                  <a:pt x="1016000" y="1189789"/>
                </a:lnTo>
                <a:lnTo>
                  <a:pt x="508000" y="828842"/>
                </a:lnTo>
                <a:lnTo>
                  <a:pt x="93579" y="1056105"/>
                </a:lnTo>
                <a:lnTo>
                  <a:pt x="13369" y="0"/>
                </a:lnTo>
              </a:path>
            </a:pathLst>
          </a:cu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4692316" y="1350211"/>
            <a:ext cx="3997158" cy="3943684"/>
          </a:xfrm>
          <a:custGeom>
            <a:avLst/>
            <a:gdLst>
              <a:gd name="connsiteX0" fmla="*/ 0 w 3997158"/>
              <a:gd name="connsiteY0" fmla="*/ 3943684 h 3943684"/>
              <a:gd name="connsiteX1" fmla="*/ 3395579 w 3997158"/>
              <a:gd name="connsiteY1" fmla="*/ 735263 h 3943684"/>
              <a:gd name="connsiteX2" fmla="*/ 3943684 w 3997158"/>
              <a:gd name="connsiteY2" fmla="*/ 1002631 h 3943684"/>
              <a:gd name="connsiteX3" fmla="*/ 3997158 w 3997158"/>
              <a:gd name="connsiteY3" fmla="*/ 0 h 394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158" h="3943684">
                <a:moveTo>
                  <a:pt x="0" y="3943684"/>
                </a:moveTo>
                <a:lnTo>
                  <a:pt x="3395579" y="735263"/>
                </a:lnTo>
                <a:lnTo>
                  <a:pt x="3943684" y="1002631"/>
                </a:lnTo>
                <a:lnTo>
                  <a:pt x="3997158" y="0"/>
                </a:lnTo>
              </a:path>
            </a:pathLst>
          </a:cu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4719053" y="4946316"/>
            <a:ext cx="3997158" cy="1149684"/>
          </a:xfrm>
          <a:custGeom>
            <a:avLst/>
            <a:gdLst>
              <a:gd name="connsiteX0" fmla="*/ 0 w 3997158"/>
              <a:gd name="connsiteY0" fmla="*/ 374316 h 1149684"/>
              <a:gd name="connsiteX1" fmla="*/ 762000 w 3997158"/>
              <a:gd name="connsiteY1" fmla="*/ 0 h 1149684"/>
              <a:gd name="connsiteX2" fmla="*/ 2446421 w 3997158"/>
              <a:gd name="connsiteY2" fmla="*/ 13368 h 1149684"/>
              <a:gd name="connsiteX3" fmla="*/ 3435684 w 3997158"/>
              <a:gd name="connsiteY3" fmla="*/ 360947 h 1149684"/>
              <a:gd name="connsiteX4" fmla="*/ 3876842 w 3997158"/>
              <a:gd name="connsiteY4" fmla="*/ 26737 h 1149684"/>
              <a:gd name="connsiteX5" fmla="*/ 3997158 w 3997158"/>
              <a:gd name="connsiteY5" fmla="*/ 1149684 h 114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7158" h="1149684">
                <a:moveTo>
                  <a:pt x="0" y="374316"/>
                </a:moveTo>
                <a:lnTo>
                  <a:pt x="762000" y="0"/>
                </a:lnTo>
                <a:lnTo>
                  <a:pt x="2446421" y="13368"/>
                </a:lnTo>
                <a:lnTo>
                  <a:pt x="3435684" y="360947"/>
                </a:lnTo>
                <a:lnTo>
                  <a:pt x="3876842" y="26737"/>
                </a:lnTo>
                <a:lnTo>
                  <a:pt x="3997158" y="1149684"/>
                </a:lnTo>
              </a:path>
            </a:pathLst>
          </a:cu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stCxn id="34" idx="0"/>
            <a:endCxn id="34" idx="7"/>
          </p:cNvCxnSpPr>
          <p:nvPr/>
        </p:nvCxnSpPr>
        <p:spPr>
          <a:xfrm flipV="1">
            <a:off x="3943684" y="1296737"/>
            <a:ext cx="13369" cy="4785895"/>
          </a:xfrm>
          <a:prstGeom prst="line">
            <a:avLst/>
          </a:prstGeom>
          <a:ln w="57150" cmpd="sng"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34" idx="0"/>
          </p:cNvCxnSpPr>
          <p:nvPr/>
        </p:nvCxnSpPr>
        <p:spPr>
          <a:xfrm flipV="1">
            <a:off x="3943684" y="1296737"/>
            <a:ext cx="4743116" cy="4785895"/>
          </a:xfrm>
          <a:prstGeom prst="line">
            <a:avLst/>
          </a:prstGeom>
          <a:ln w="57150" cmpd="sng"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943684" y="6096000"/>
            <a:ext cx="4743116" cy="0"/>
          </a:xfrm>
          <a:prstGeom prst="line">
            <a:avLst/>
          </a:prstGeom>
          <a:ln w="57150" cmpd="sng"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19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26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4280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Map balance analysis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179512" y="975435"/>
            <a:ext cx="34043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Base Expansion Accessibility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Ground distance to first and second expansion</a:t>
            </a: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4Andromeda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76" y="968591"/>
            <a:ext cx="5463093" cy="546309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943684" y="4719053"/>
            <a:ext cx="280737" cy="1323473"/>
          </a:xfrm>
          <a:prstGeom prst="line">
            <a:avLst/>
          </a:pr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943684" y="5561263"/>
            <a:ext cx="681790" cy="481263"/>
          </a:xfrm>
          <a:prstGeom prst="line">
            <a:avLst/>
          </a:pr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63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27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4280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Map balance analysis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179512" y="968591"/>
            <a:ext cx="34043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Base Location Distribution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Minimize the standard deviation of the standard deviation of the ground distance from one starting point to all the base locations.</a:t>
            </a: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4Andromeda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76" y="968591"/>
            <a:ext cx="5463093" cy="546309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3943684" y="4719053"/>
            <a:ext cx="280737" cy="1323473"/>
          </a:xfrm>
          <a:prstGeom prst="line">
            <a:avLst/>
          </a:pr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943684" y="5561263"/>
            <a:ext cx="681790" cy="481263"/>
          </a:xfrm>
          <a:prstGeom prst="line">
            <a:avLst/>
          </a:pr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3823368" y="3729789"/>
            <a:ext cx="120316" cy="2312737"/>
          </a:xfrm>
          <a:prstGeom prst="line">
            <a:avLst/>
          </a:pr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943684" y="2620211"/>
            <a:ext cx="387684" cy="3422315"/>
          </a:xfrm>
          <a:prstGeom prst="line">
            <a:avLst/>
          </a:pr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43684" y="6042526"/>
            <a:ext cx="2366211" cy="147053"/>
          </a:xfrm>
          <a:prstGeom prst="line">
            <a:avLst/>
          </a:pr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943684" y="3729789"/>
            <a:ext cx="2366211" cy="2312737"/>
          </a:xfrm>
          <a:prstGeom prst="line">
            <a:avLst/>
          </a:pr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943684" y="5561263"/>
            <a:ext cx="3997158" cy="481263"/>
          </a:xfrm>
          <a:prstGeom prst="line">
            <a:avLst/>
          </a:pr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943684" y="1203158"/>
            <a:ext cx="2366211" cy="4839368"/>
          </a:xfrm>
          <a:prstGeom prst="line">
            <a:avLst/>
          </a:pr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943684" y="4719053"/>
            <a:ext cx="4438316" cy="1323473"/>
          </a:xfrm>
          <a:prstGeom prst="line">
            <a:avLst/>
          </a:pr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943684" y="3729789"/>
            <a:ext cx="4743116" cy="2312737"/>
          </a:xfrm>
          <a:prstGeom prst="line">
            <a:avLst/>
          </a:pr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943684" y="1898316"/>
            <a:ext cx="681790" cy="4144210"/>
          </a:xfrm>
          <a:prstGeom prst="line">
            <a:avLst/>
          </a:pr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943684" y="2620211"/>
            <a:ext cx="4438316" cy="3422315"/>
          </a:xfrm>
          <a:prstGeom prst="line">
            <a:avLst/>
          </a:pr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943684" y="1898316"/>
            <a:ext cx="3997158" cy="4144210"/>
          </a:xfrm>
          <a:prstGeom prst="line">
            <a:avLst/>
          </a:pr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6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28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4280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Map balance analysis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570407" y="811389"/>
            <a:ext cx="80164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Choke Points Symmetry</a:t>
            </a:r>
          </a:p>
          <a:p>
            <a:r>
              <a:rPr lang="en-US" sz="2800" dirty="0" smtClean="0"/>
              <a:t>For each pair of symmetric choke points compute: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Ground distance to base.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Width.</a:t>
            </a: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(2)Benzene.scx-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684" y="2232525"/>
            <a:ext cx="4994060" cy="436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65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29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4280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Map balance analysis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570407" y="811389"/>
            <a:ext cx="80164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Choke Points Symmetry</a:t>
            </a:r>
          </a:p>
          <a:p>
            <a:r>
              <a:rPr lang="en-US" sz="2800" dirty="0" smtClean="0"/>
              <a:t>For each pair of symmetric choke points compute: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Ground distance to base.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Width.</a:t>
            </a: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(2)Benzene.scx-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684" y="2232525"/>
            <a:ext cx="4994060" cy="43698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80632" y="1470526"/>
            <a:ext cx="5280526" cy="53473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BWTA has false negatives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780632" y="4104105"/>
            <a:ext cx="441157" cy="494632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noFill/>
            </a:endParaRPr>
          </a:p>
        </p:txBody>
      </p:sp>
      <p:sp>
        <p:nvSpPr>
          <p:cNvPr id="7" name="Oval 6"/>
          <p:cNvSpPr/>
          <p:nvPr/>
        </p:nvSpPr>
        <p:spPr>
          <a:xfrm>
            <a:off x="6710947" y="3916947"/>
            <a:ext cx="441158" cy="441158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894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3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2319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Motivation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279824" y="1201812"/>
            <a:ext cx="4627831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Creating balanced </a:t>
            </a:r>
            <a:r>
              <a:rPr lang="en-US" sz="2800" dirty="0" smtClean="0"/>
              <a:t>maps for tournaments: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Time consuming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dirty="0"/>
              <a:t>D</a:t>
            </a:r>
            <a:r>
              <a:rPr lang="en-US" sz="2800" dirty="0" smtClean="0"/>
              <a:t>ifficult </a:t>
            </a:r>
            <a:r>
              <a:rPr lang="en-US" sz="2800" dirty="0"/>
              <a:t>to do with conventional </a:t>
            </a:r>
            <a:r>
              <a:rPr lang="en-US" sz="2800" dirty="0" smtClean="0"/>
              <a:t>tools</a:t>
            </a:r>
          </a:p>
          <a:p>
            <a:endParaRPr lang="en-US" sz="2800" dirty="0" smtClean="0"/>
          </a:p>
          <a:p>
            <a:r>
              <a:rPr lang="en-US" sz="2800" dirty="0" smtClean="0"/>
              <a:t>A </a:t>
            </a:r>
            <a:r>
              <a:rPr lang="en-US" sz="2800" dirty="0"/>
              <a:t>procedural map generation </a:t>
            </a:r>
            <a:r>
              <a:rPr lang="en-US" sz="2800" dirty="0" smtClean="0"/>
              <a:t>tool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C</a:t>
            </a:r>
            <a:r>
              <a:rPr lang="en-US" sz="2800" dirty="0" smtClean="0"/>
              <a:t>an </a:t>
            </a:r>
            <a:r>
              <a:rPr lang="en-US" sz="2800" dirty="0"/>
              <a:t>save a designer a significant amount of </a:t>
            </a:r>
            <a:r>
              <a:rPr lang="en-US" sz="2800" dirty="0" smtClean="0"/>
              <a:t>time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G</a:t>
            </a:r>
            <a:r>
              <a:rPr lang="en-US" sz="2800" dirty="0" smtClean="0"/>
              <a:t>uarantee </a:t>
            </a:r>
            <a:r>
              <a:rPr lang="en-US" sz="2800" dirty="0"/>
              <a:t>a fair playing field for the </a:t>
            </a:r>
            <a:r>
              <a:rPr lang="en-US" sz="2800" dirty="0" smtClean="0"/>
              <a:t>players</a:t>
            </a:r>
            <a:endParaRPr lang="en-US" sz="2800" dirty="0"/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11_Sin Pioneer Peri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79" y="1388285"/>
            <a:ext cx="4293984" cy="42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30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1611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Outline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1637529" y="1201812"/>
            <a:ext cx="589816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/>
              <a:t> Motivation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Introduction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Problem Definition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</a:t>
            </a:r>
            <a:r>
              <a:rPr lang="en-US" sz="2800" dirty="0" smtClean="0"/>
              <a:t>PSMAGE: Procedural </a:t>
            </a:r>
            <a:r>
              <a:rPr lang="en-US" sz="2800" dirty="0" smtClean="0"/>
              <a:t>Map Generation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Map Balance Analysis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</a:t>
            </a:r>
            <a:r>
              <a:rPr lang="en-US" sz="2800" b="1" dirty="0" smtClean="0"/>
              <a:t>Evaluation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Conclusions and Future Work</a:t>
            </a: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33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31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2211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Evaluation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570407" y="1072999"/>
            <a:ext cx="801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 analyzed 11 StarCraft tournament maps</a:t>
            </a: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644650"/>
              </p:ext>
            </p:extLst>
          </p:nvPr>
        </p:nvGraphicFramePr>
        <p:xfrm>
          <a:off x="494632" y="1824790"/>
          <a:ext cx="7887368" cy="3870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70421"/>
                <a:gridCol w="1243263"/>
                <a:gridCol w="1256631"/>
                <a:gridCol w="1417053"/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Average</a:t>
                      </a:r>
                      <a:endParaRPr lang="en-US" sz="20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Standard deviation</a:t>
                      </a:r>
                      <a:endParaRPr lang="en-US" sz="20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PSMAGE</a:t>
                      </a:r>
                      <a:endParaRPr lang="en-US" sz="2000" dirty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Starting location area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49,978.08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37,890.48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60,5589.70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Starting location </a:t>
                      </a:r>
                      <a:r>
                        <a:rPr lang="en-US" sz="2000" dirty="0" err="1" smtClean="0"/>
                        <a:t>openess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2.47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1.44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0.00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Starting location ground distance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523.90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142.55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1,313.33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Starting location air distance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771.25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204.62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695.10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 Expansions distance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271.57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182.25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130.99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All expansions</a:t>
                      </a:r>
                      <a:r>
                        <a:rPr lang="en-US" sz="2000" baseline="0" dirty="0" smtClean="0"/>
                        <a:t> distance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74.95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77.40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8.95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Choke point symmetry</a:t>
                      </a:r>
                      <a:r>
                        <a:rPr lang="en-US" sz="2000" baseline="0" dirty="0" smtClean="0"/>
                        <a:t> distance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199.83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99.44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283.49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Choke</a:t>
                      </a:r>
                      <a:r>
                        <a:rPr lang="en-US" sz="2000" baseline="0" dirty="0" smtClean="0"/>
                        <a:t> point symmetry width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46.08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41.50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30.49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840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32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1611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Outline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1637529" y="1201812"/>
            <a:ext cx="589816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/>
              <a:t> Motivation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Introduction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Problem Definition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</a:t>
            </a:r>
            <a:r>
              <a:rPr lang="en-US" sz="2800" dirty="0" smtClean="0"/>
              <a:t>PSMAGE: Procedural </a:t>
            </a:r>
            <a:r>
              <a:rPr lang="en-US" sz="2800" dirty="0" smtClean="0"/>
              <a:t>Map Generation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Map Balance Analysis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Evaluation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 smtClean="0"/>
              <a:t> Conclusions and Future Work</a:t>
            </a: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33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33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5809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Conclusions and Future Work</a:t>
            </a:r>
          </a:p>
        </p:txBody>
      </p:sp>
      <p:pic>
        <p:nvPicPr>
          <p:cNvPr id="8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9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4671" y="1870380"/>
            <a:ext cx="1951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Conclusions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21885" y="1861641"/>
            <a:ext cx="2009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Future work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4671" y="2613252"/>
            <a:ext cx="4334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Using the metric proposed we showed that the maps generated are comparable with the professional ones.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1885" y="2613252"/>
            <a:ext cx="43345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Improve BWTA to produce less false negative.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Add a decoration step for a better </a:t>
            </a:r>
            <a:r>
              <a:rPr lang="en-US" sz="2000" dirty="0" smtClean="0"/>
              <a:t>looking map.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Use generative-and-test approach with the map balance features instead of symmetries</a:t>
            </a:r>
            <a:r>
              <a:rPr lang="en-US" sz="200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Add metrics to analyze the strategically interest of the map.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974082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09655" y="1021194"/>
            <a:ext cx="806876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solidFill>
                  <a:schemeClr val="tx2"/>
                </a:solidFill>
              </a:rPr>
              <a:t>PSMAGE: </a:t>
            </a:r>
          </a:p>
          <a:p>
            <a:r>
              <a:rPr lang="en-US" sz="3800" b="1" dirty="0" smtClean="0">
                <a:solidFill>
                  <a:schemeClr val="tx2"/>
                </a:solidFill>
              </a:rPr>
              <a:t>Balanced Map Generation for StarCraft </a:t>
            </a:r>
            <a:endParaRPr lang="en-US" sz="3800" b="1" dirty="0">
              <a:solidFill>
                <a:schemeClr val="tx2"/>
              </a:solidFill>
            </a:endParaRPr>
          </a:p>
        </p:txBody>
      </p:sp>
      <p:cxnSp>
        <p:nvCxnSpPr>
          <p:cNvPr id="5" name="4 Conector recto"/>
          <p:cNvCxnSpPr/>
          <p:nvPr/>
        </p:nvCxnSpPr>
        <p:spPr>
          <a:xfrm>
            <a:off x="323528" y="2245463"/>
            <a:ext cx="84249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323528" y="2389479"/>
            <a:ext cx="5885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Alberto Uriarte </a:t>
            </a:r>
            <a:r>
              <a:rPr lang="en-US" sz="2400" dirty="0"/>
              <a:t> </a:t>
            </a:r>
            <a:r>
              <a:rPr lang="en-US" sz="2400" dirty="0" smtClean="0"/>
              <a:t>       </a:t>
            </a:r>
            <a:r>
              <a:rPr lang="en-US" sz="2400" dirty="0" err="1" smtClean="0"/>
              <a:t>albertouri@cs.drexel.edu</a:t>
            </a:r>
            <a:endParaRPr lang="en-US" sz="2400" dirty="0"/>
          </a:p>
          <a:p>
            <a:r>
              <a:rPr lang="en-US" sz="2400" dirty="0" smtClean="0"/>
              <a:t>Santiago </a:t>
            </a:r>
            <a:r>
              <a:rPr lang="en-US" sz="2400" dirty="0" err="1" smtClean="0"/>
              <a:t>Ontañón</a:t>
            </a:r>
            <a:r>
              <a:rPr lang="en-US" sz="2400" dirty="0" smtClean="0"/>
              <a:t>    </a:t>
            </a:r>
            <a:r>
              <a:rPr lang="en-US" sz="2400" dirty="0" err="1" smtClean="0"/>
              <a:t>santi@cs.drexel.edu</a:t>
            </a:r>
            <a:endParaRPr lang="en-US" sz="2400" dirty="0"/>
          </a:p>
        </p:txBody>
      </p:sp>
      <p:pic>
        <p:nvPicPr>
          <p:cNvPr id="5122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116632"/>
            <a:ext cx="879124" cy="936104"/>
          </a:xfrm>
          <a:prstGeom prst="rect">
            <a:avLst/>
          </a:prstGeom>
          <a:noFill/>
        </p:spPr>
      </p:pic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34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480" y="3762311"/>
            <a:ext cx="341173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8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4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1611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Outline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1637529" y="1201812"/>
            <a:ext cx="589816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/>
              <a:t> Motivation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b="1" dirty="0" smtClean="0"/>
              <a:t>Introduction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Problem Definition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</a:t>
            </a:r>
            <a:r>
              <a:rPr lang="en-US" sz="2800" dirty="0" smtClean="0"/>
              <a:t>PSMAGE: Procedural </a:t>
            </a:r>
            <a:r>
              <a:rPr lang="en-US" sz="2800" dirty="0" smtClean="0"/>
              <a:t>Map Generation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Map Balance Analysis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Evaluation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Conclusions and Future Work</a:t>
            </a: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33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5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2582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Introduction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8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9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9092" y="729130"/>
            <a:ext cx="6532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Procedural map generation has a long way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7790" y="1164464"/>
            <a:ext cx="2138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From dungeons</a:t>
            </a:r>
            <a:endParaRPr lang="en-US" sz="2400" dirty="0"/>
          </a:p>
        </p:txBody>
      </p:sp>
      <p:pic>
        <p:nvPicPr>
          <p:cNvPr id="6" name="Picture 5" descr="rogu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3" y="1657694"/>
            <a:ext cx="4662890" cy="2914306"/>
          </a:xfrm>
          <a:prstGeom prst="rect">
            <a:avLst/>
          </a:prstGeom>
        </p:spPr>
      </p:pic>
      <p:pic>
        <p:nvPicPr>
          <p:cNvPr id="7" name="Picture 6" descr="maxresdefaul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39" y="3449053"/>
            <a:ext cx="5168528" cy="29072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64714" y="2867081"/>
            <a:ext cx="2117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 open worlds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088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6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2582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Introduction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8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9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9092" y="729130"/>
            <a:ext cx="5269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Some previous work in RTS games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6212" y="1202267"/>
            <a:ext cx="4235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Planet Wars (Lara Cabrera et al.)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483887" y="2090041"/>
            <a:ext cx="3273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StarCraft (</a:t>
            </a:r>
            <a:r>
              <a:rPr lang="en-US" sz="2400" dirty="0" err="1" smtClean="0"/>
              <a:t>Togelius</a:t>
            </a:r>
            <a:r>
              <a:rPr lang="en-US" sz="2400" dirty="0" smtClean="0"/>
              <a:t> et al.)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12" y="1652160"/>
            <a:ext cx="4832016" cy="25284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011" y="2551706"/>
            <a:ext cx="3943684" cy="394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14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7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2582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Introduction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8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9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92" y="1501862"/>
            <a:ext cx="7732908" cy="44435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476661"/>
            <a:ext cx="195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</a:t>
            </a:r>
            <a:r>
              <a:rPr lang="en-US" sz="1400" dirty="0" smtClean="0"/>
              <a:t>icture from Ben Weber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49092" y="836074"/>
            <a:ext cx="5606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What is a Real-Time Strategy Game?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78577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8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1611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Outline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1637529" y="1201812"/>
            <a:ext cx="589816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/>
              <a:t> Motivation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Introduction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 smtClean="0"/>
              <a:t> Problem Definition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</a:t>
            </a:r>
            <a:r>
              <a:rPr lang="en-US" sz="2800" dirty="0" smtClean="0"/>
              <a:t>PSMAGE: Procedural </a:t>
            </a:r>
            <a:r>
              <a:rPr lang="en-US" sz="2800" dirty="0" smtClean="0"/>
              <a:t>Map Generation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Map Balance Analysis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Evaluation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Conclusions and Future Work</a:t>
            </a: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33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7EFA-3BAC-4310-8482-6E75FC6E776C}" type="slidenum">
              <a:rPr lang="es-ES" smtClean="0"/>
              <a:pPr/>
              <a:t>9</a:t>
            </a:fld>
            <a:r>
              <a:rPr lang="es-ES" dirty="0" smtClean="0"/>
              <a:t>/</a:t>
            </a:r>
            <a:r>
              <a:rPr lang="es-ES" dirty="0"/>
              <a:t>34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0"/>
            <a:ext cx="3779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Problem definition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3689526" y="2006619"/>
            <a:ext cx="48972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Balanced map</a:t>
            </a:r>
            <a:endParaRPr lang="en-US" sz="2800" dirty="0" smtClean="0"/>
          </a:p>
          <a:p>
            <a:pPr marL="457200" indent="-457200">
              <a:buFont typeface="Wingdings" charset="2"/>
              <a:buChar char="§"/>
            </a:pPr>
            <a:r>
              <a:rPr lang="en-US" sz="2800" dirty="0"/>
              <a:t>I</a:t>
            </a:r>
            <a:r>
              <a:rPr lang="en-US" sz="2800" dirty="0" smtClean="0"/>
              <a:t>f </a:t>
            </a:r>
            <a:r>
              <a:rPr lang="en-US" sz="2800" dirty="0"/>
              <a:t>all the players have the same skill level, they all have the same chances of winning the </a:t>
            </a:r>
            <a:r>
              <a:rPr lang="en-US" sz="2800" dirty="0" smtClean="0"/>
              <a:t>game.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In </a:t>
            </a:r>
            <a:r>
              <a:rPr lang="en-US" sz="2800" dirty="0"/>
              <a:t>the case of StarCraft, no race has a significant advantage over any other race. </a:t>
            </a:r>
          </a:p>
        </p:txBody>
      </p:sp>
      <p:pic>
        <p:nvPicPr>
          <p:cNvPr id="14" name="Picture 2" descr="http://images.forbes.com/media/lists/94/2010/logos/drexel-univers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811389"/>
          </a:xfrm>
          <a:prstGeom prst="rect">
            <a:avLst/>
          </a:prstGeom>
          <a:noFill/>
        </p:spPr>
      </p:pic>
      <p:cxnSp>
        <p:nvCxnSpPr>
          <p:cNvPr id="16" name="30 Conector recto"/>
          <p:cNvCxnSpPr/>
          <p:nvPr/>
        </p:nvCxnSpPr>
        <p:spPr>
          <a:xfrm>
            <a:off x="0" y="695805"/>
            <a:ext cx="8424936" cy="0"/>
          </a:xfrm>
          <a:prstGeom prst="line">
            <a:avLst/>
          </a:prstGeom>
          <a:ln w="38100">
            <a:solidFill>
              <a:srgbClr val="0B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5UXBF5SKTP1N13416201112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348"/>
            <a:ext cx="3689526" cy="55342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2212" y="1080348"/>
            <a:ext cx="66553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Generate Balanced Maps for StarCraft</a:t>
            </a:r>
          </a:p>
        </p:txBody>
      </p:sp>
    </p:spTree>
    <p:extLst>
      <p:ext uri="{BB962C8B-B14F-4D97-AF65-F5344CB8AC3E}">
        <p14:creationId xmlns:p14="http://schemas.microsoft.com/office/powerpoint/2010/main" val="2382369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10310</TotalTime>
  <Words>1279</Words>
  <Application>Microsoft Macintosh PowerPoint</Application>
  <PresentationFormat>On-screen Show (4:3)</PresentationFormat>
  <Paragraphs>292</Paragraphs>
  <Slides>34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Drexel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Uriarte</dc:creator>
  <cp:lastModifiedBy>Alberto Uriarte</cp:lastModifiedBy>
  <cp:revision>37</cp:revision>
  <dcterms:created xsi:type="dcterms:W3CDTF">2013-08-02T16:03:36Z</dcterms:created>
  <dcterms:modified xsi:type="dcterms:W3CDTF">2013-08-11T15:14:52Z</dcterms:modified>
</cp:coreProperties>
</file>